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8" r:id="rId4"/>
    <p:sldId id="260" r:id="rId5"/>
    <p:sldId id="259" r:id="rId6"/>
    <p:sldId id="267" r:id="rId7"/>
    <p:sldId id="261" r:id="rId8"/>
    <p:sldId id="268"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405"/>
  </p:normalViewPr>
  <p:slideViewPr>
    <p:cSldViewPr snapToGrid="0" snapToObjects="1">
      <p:cViewPr varScale="1">
        <p:scale>
          <a:sx n="127" d="100"/>
          <a:sy n="127" d="100"/>
        </p:scale>
        <p:origin x="1648" y="176"/>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1274763" y="185738"/>
            <a:ext cx="7772400" cy="1470025"/>
          </a:xfrm>
        </p:spPr>
        <p:txBody>
          <a:bodyPr/>
          <a:lstStyle>
            <a:lvl1pPr algn="ctr">
              <a:defRPr/>
            </a:lvl1pPr>
          </a:lstStyle>
          <a:p>
            <a:r>
              <a:rPr lang="en-US"/>
              <a:t>Click to edit Master title style</a:t>
            </a:r>
          </a:p>
        </p:txBody>
      </p:sp>
      <p:sp>
        <p:nvSpPr>
          <p:cNvPr id="39939" name="Rectangle 3"/>
          <p:cNvSpPr>
            <a:spLocks noGrp="1" noChangeArrowheads="1"/>
          </p:cNvSpPr>
          <p:nvPr>
            <p:ph type="subTitle" idx="1"/>
          </p:nvPr>
        </p:nvSpPr>
        <p:spPr>
          <a:xfrm>
            <a:off x="1960563" y="1908175"/>
            <a:ext cx="6400800" cy="1752600"/>
          </a:xfrm>
        </p:spPr>
        <p:txBody>
          <a:bodyPr/>
          <a:lstStyle>
            <a:lvl1pPr marL="0" indent="0" algn="ctr">
              <a:buFontTx/>
              <a:buNone/>
              <a:defRPr/>
            </a:lvl1pPr>
          </a:lstStyle>
          <a:p>
            <a:r>
              <a:rPr lang="en-US"/>
              <a:t>Click to edit Master subtitle style</a:t>
            </a:r>
          </a:p>
        </p:txBody>
      </p:sp>
      <p:sp>
        <p:nvSpPr>
          <p:cNvPr id="39940" name="Rectangle 4"/>
          <p:cNvSpPr>
            <a:spLocks noGrp="1" noChangeArrowheads="1"/>
          </p:cNvSpPr>
          <p:nvPr>
            <p:ph type="dt" sz="half" idx="2"/>
          </p:nvPr>
        </p:nvSpPr>
        <p:spPr/>
        <p:txBody>
          <a:bodyPr/>
          <a:lstStyle>
            <a:lvl1pPr>
              <a:defRPr/>
            </a:lvl1pPr>
          </a:lstStyle>
          <a:p>
            <a:pPr>
              <a:defRPr/>
            </a:pPr>
            <a:endParaRPr lang="en-US" dirty="0">
              <a:solidFill>
                <a:srgbClr val="000000"/>
              </a:solidFill>
            </a:endParaRPr>
          </a:p>
        </p:txBody>
      </p:sp>
      <p:sp>
        <p:nvSpPr>
          <p:cNvPr id="39941" name="Rectangle 5"/>
          <p:cNvSpPr>
            <a:spLocks noGrp="1" noChangeArrowheads="1"/>
          </p:cNvSpPr>
          <p:nvPr>
            <p:ph type="ftr" sz="quarter" idx="3"/>
          </p:nvPr>
        </p:nvSpPr>
        <p:spPr/>
        <p:txBody>
          <a:bodyPr/>
          <a:lstStyle>
            <a:lvl1pPr>
              <a:defRPr/>
            </a:lvl1pPr>
          </a:lstStyle>
          <a:p>
            <a:pPr>
              <a:defRPr/>
            </a:pPr>
            <a:endParaRPr lang="en-US" dirty="0">
              <a:solidFill>
                <a:srgbClr val="000000"/>
              </a:solidFill>
            </a:endParaRPr>
          </a:p>
        </p:txBody>
      </p:sp>
      <p:sp>
        <p:nvSpPr>
          <p:cNvPr id="39942" name="Rectangle 6"/>
          <p:cNvSpPr>
            <a:spLocks noGrp="1" noChangeArrowheads="1"/>
          </p:cNvSpPr>
          <p:nvPr>
            <p:ph type="sldNum" sz="quarter" idx="4"/>
          </p:nvPr>
        </p:nvSpPr>
        <p:spPr/>
        <p:txBody>
          <a:bodyPr/>
          <a:lstStyle>
            <a:lvl1pPr>
              <a:defRPr/>
            </a:lvl1pPr>
          </a:lstStyle>
          <a:p>
            <a:pPr>
              <a:defRPr/>
            </a:pPr>
            <a:fld id="{C1C9BF9A-834C-4ABF-8598-8F14D530013E}"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959905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DBF5429B-1AD5-4C52-9E16-8141A8662D78}"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23354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18363" y="274638"/>
            <a:ext cx="1712912"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079625" y="274638"/>
            <a:ext cx="4986338"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7B5ACD70-C3AE-4592-A10C-A5142D9E2168}"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608797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6746C2A5-9AD3-4673-B919-0FC4FE59E6F6}"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61038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fld id="{46DF2959-D2A1-493B-958F-495D00F34D2F}"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3835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079625" y="1600200"/>
            <a:ext cx="3349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581650" y="1600200"/>
            <a:ext cx="3349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pPr>
              <a:defRPr/>
            </a:pP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fld id="{F0A54CB2-F075-4641-B8C8-9AA6A9A4079D}"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27826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endParaRPr lang="en-US" dirty="0">
              <a:solidFill>
                <a:srgbClr val="000000"/>
              </a:solidFill>
            </a:endParaRPr>
          </a:p>
        </p:txBody>
      </p:sp>
      <p:sp>
        <p:nvSpPr>
          <p:cNvPr id="8" name="Footer Placeholder 7"/>
          <p:cNvSpPr>
            <a:spLocks noGrp="1"/>
          </p:cNvSpPr>
          <p:nvPr>
            <p:ph type="ftr" sz="quarter" idx="11"/>
          </p:nvPr>
        </p:nvSpPr>
        <p:spPr/>
        <p:txBody>
          <a:bodyPr/>
          <a:lstStyle>
            <a:lvl1pPr>
              <a:defRPr/>
            </a:lvl1pPr>
          </a:lstStyle>
          <a:p>
            <a:pPr>
              <a:defRPr/>
            </a:pPr>
            <a:endParaRPr lang="en-US" dirty="0">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pPr>
              <a:defRPr/>
            </a:pPr>
            <a:fld id="{841466E8-044F-42BE-8792-46783701280B}"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695500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US" dirty="0">
              <a:solidFill>
                <a:srgbClr val="000000"/>
              </a:solidFill>
            </a:endParaRPr>
          </a:p>
        </p:txBody>
      </p:sp>
      <p:sp>
        <p:nvSpPr>
          <p:cNvPr id="4" name="Footer Placeholder 3"/>
          <p:cNvSpPr>
            <a:spLocks noGrp="1"/>
          </p:cNvSpPr>
          <p:nvPr>
            <p:ph type="ftr" sz="quarter" idx="11"/>
          </p:nvPr>
        </p:nvSpPr>
        <p:spPr/>
        <p:txBody>
          <a:bodyPr/>
          <a:lstStyle>
            <a:lvl1pPr>
              <a:defRPr/>
            </a:lvl1pPr>
          </a:lstStyle>
          <a:p>
            <a:pPr>
              <a:defRPr/>
            </a:pPr>
            <a:endParaRPr lang="en-US"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pPr>
              <a:defRPr/>
            </a:pPr>
            <a:fld id="{6CBC82B8-03FA-4C84-B2DC-E0F32E56F6C3}"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88504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dirty="0">
              <a:solidFill>
                <a:srgbClr val="000000"/>
              </a:solidFill>
            </a:endParaRPr>
          </a:p>
        </p:txBody>
      </p:sp>
      <p:sp>
        <p:nvSpPr>
          <p:cNvPr id="3" name="Footer Placeholder 2"/>
          <p:cNvSpPr>
            <a:spLocks noGrp="1"/>
          </p:cNvSpPr>
          <p:nvPr>
            <p:ph type="ftr" sz="quarter" idx="11"/>
          </p:nvPr>
        </p:nvSpPr>
        <p:spPr/>
        <p:txBody>
          <a:bodyPr/>
          <a:lstStyle>
            <a:lvl1pPr>
              <a:defRPr/>
            </a:lvl1pPr>
          </a:lstStyle>
          <a:p>
            <a:pPr>
              <a:defRPr/>
            </a:pPr>
            <a:endParaRPr lang="en-US" dirty="0">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pPr>
              <a:defRPr/>
            </a:pPr>
            <a:fld id="{04213D81-77F1-483B-84AB-63E7445B1574}"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957715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pPr>
              <a:defRPr/>
            </a:pP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pPr>
              <a:defRPr/>
            </a:pP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fld id="{F73105AB-9EE7-4225-B5D0-3A2912309866}"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26643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pPr>
              <a:defRPr/>
            </a:pPr>
            <a:endParaRPr lang="en-US" dirty="0">
              <a:solidFill>
                <a:srgbClr val="000000"/>
              </a:solidFill>
            </a:endParaRPr>
          </a:p>
        </p:txBody>
      </p:sp>
      <p:sp>
        <p:nvSpPr>
          <p:cNvPr id="6" name="Footer Placeholder 5"/>
          <p:cNvSpPr>
            <a:spLocks noGrp="1"/>
          </p:cNvSpPr>
          <p:nvPr>
            <p:ph type="ftr" sz="quarter" idx="11"/>
          </p:nvPr>
        </p:nvSpPr>
        <p:spPr/>
        <p:txBody>
          <a:bodyPr/>
          <a:lstStyle>
            <a:lvl1pPr>
              <a:defRPr/>
            </a:lvl1pPr>
          </a:lstStyle>
          <a:p>
            <a:pPr>
              <a:defRPr/>
            </a:pP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fld id="{D51BB9FD-AA36-4C18-9CF6-03A82F853251}"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78001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079625" y="274638"/>
            <a:ext cx="685165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079625" y="1600200"/>
            <a:ext cx="685165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defRPr/>
            </a:pPr>
            <a:endParaRPr lang="en-US" dirty="0">
              <a:solidFill>
                <a:srgbClr val="000000"/>
              </a:solidFill>
              <a:latin typeface="Tahoma" pitchFamily="34"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defRPr/>
            </a:pPr>
            <a:endParaRPr lang="en-US" dirty="0">
              <a:solidFill>
                <a:srgbClr val="000000"/>
              </a:solidFill>
              <a:latin typeface="Tahoma" pitchFamily="34"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defRPr/>
            </a:pPr>
            <a:fld id="{9956DFB7-1C59-4599-9DC7-4C65C0155A3D}" type="slidenum">
              <a:rPr lang="en-US" smtClean="0">
                <a:solidFill>
                  <a:srgbClr val="000000"/>
                </a:solidFill>
                <a:latin typeface="Tahoma" pitchFamily="34" charset="0"/>
              </a:rPr>
              <a:pPr eaLnBrk="0" fontAlgn="base" hangingPunct="0">
                <a:spcBef>
                  <a:spcPct val="0"/>
                </a:spcBef>
                <a:spcAft>
                  <a:spcPct val="0"/>
                </a:spcAft>
                <a:defRPr/>
              </a:pPr>
              <a:t>‹#›</a:t>
            </a:fld>
            <a:endParaRPr lang="en-US" dirty="0">
              <a:solidFill>
                <a:srgbClr val="000000"/>
              </a:solidFill>
              <a:latin typeface="Tahoma" pitchFamily="34" charset="0"/>
            </a:endParaRPr>
          </a:p>
        </p:txBody>
      </p:sp>
    </p:spTree>
    <p:extLst>
      <p:ext uri="{BB962C8B-B14F-4D97-AF65-F5344CB8AC3E}">
        <p14:creationId xmlns:p14="http://schemas.microsoft.com/office/powerpoint/2010/main" val="34055398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charset="0"/>
          <a:cs typeface="Arial" charset="0"/>
        </a:defRPr>
      </a:lvl2pPr>
      <a:lvl3pPr algn="l" rtl="0" eaLnBrk="1" fontAlgn="base" hangingPunct="1">
        <a:spcBef>
          <a:spcPct val="0"/>
        </a:spcBef>
        <a:spcAft>
          <a:spcPct val="0"/>
        </a:spcAft>
        <a:defRPr sz="4400">
          <a:solidFill>
            <a:schemeClr val="tx2"/>
          </a:solidFill>
          <a:latin typeface="Arial" charset="0"/>
          <a:cs typeface="Arial" charset="0"/>
        </a:defRPr>
      </a:lvl3pPr>
      <a:lvl4pPr algn="l" rtl="0" eaLnBrk="1" fontAlgn="base" hangingPunct="1">
        <a:spcBef>
          <a:spcPct val="0"/>
        </a:spcBef>
        <a:spcAft>
          <a:spcPct val="0"/>
        </a:spcAft>
        <a:defRPr sz="4400">
          <a:solidFill>
            <a:schemeClr val="tx2"/>
          </a:solidFill>
          <a:latin typeface="Arial" charset="0"/>
          <a:cs typeface="Arial" charset="0"/>
        </a:defRPr>
      </a:lvl4pPr>
      <a:lvl5pPr algn="l" rtl="0" eaLnBrk="1" fontAlgn="base" hangingPunct="1">
        <a:spcBef>
          <a:spcPct val="0"/>
        </a:spcBef>
        <a:spcAft>
          <a:spcPct val="0"/>
        </a:spcAft>
        <a:defRPr sz="4400">
          <a:solidFill>
            <a:schemeClr val="tx2"/>
          </a:solidFill>
          <a:latin typeface="Arial" charset="0"/>
          <a:cs typeface="Arial" charset="0"/>
        </a:defRPr>
      </a:lvl5pPr>
      <a:lvl6pPr marL="457200" algn="l" rtl="0" eaLnBrk="1" fontAlgn="base" hangingPunct="1">
        <a:spcBef>
          <a:spcPct val="0"/>
        </a:spcBef>
        <a:spcAft>
          <a:spcPct val="0"/>
        </a:spcAft>
        <a:defRPr sz="4400">
          <a:solidFill>
            <a:schemeClr val="tx2"/>
          </a:solidFill>
          <a:latin typeface="Arial" charset="0"/>
          <a:cs typeface="Arial" charset="0"/>
        </a:defRPr>
      </a:lvl6pPr>
      <a:lvl7pPr marL="914400" algn="l" rtl="0" eaLnBrk="1" fontAlgn="base" hangingPunct="1">
        <a:spcBef>
          <a:spcPct val="0"/>
        </a:spcBef>
        <a:spcAft>
          <a:spcPct val="0"/>
        </a:spcAft>
        <a:defRPr sz="4400">
          <a:solidFill>
            <a:schemeClr val="tx2"/>
          </a:solidFill>
          <a:latin typeface="Arial" charset="0"/>
          <a:cs typeface="Arial" charset="0"/>
        </a:defRPr>
      </a:lvl7pPr>
      <a:lvl8pPr marL="1371600" algn="l" rtl="0" eaLnBrk="1" fontAlgn="base" hangingPunct="1">
        <a:spcBef>
          <a:spcPct val="0"/>
        </a:spcBef>
        <a:spcAft>
          <a:spcPct val="0"/>
        </a:spcAft>
        <a:defRPr sz="4400">
          <a:solidFill>
            <a:schemeClr val="tx2"/>
          </a:solidFill>
          <a:latin typeface="Arial" charset="0"/>
          <a:cs typeface="Arial" charset="0"/>
        </a:defRPr>
      </a:lvl8pPr>
      <a:lvl9pPr marL="1828800" algn="l"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A0670B4-7CB1-E64F-B732-8D7FA9D7A014}"/>
              </a:ext>
            </a:extLst>
          </p:cNvPr>
          <p:cNvSpPr txBox="1"/>
          <p:nvPr/>
        </p:nvSpPr>
        <p:spPr>
          <a:xfrm>
            <a:off x="798786" y="882869"/>
            <a:ext cx="7798676" cy="830997"/>
          </a:xfrm>
          <a:prstGeom prst="rect">
            <a:avLst/>
          </a:prstGeom>
          <a:solidFill>
            <a:schemeClr val="accent2">
              <a:lumMod val="60000"/>
              <a:lumOff val="40000"/>
            </a:schemeClr>
          </a:solidFill>
          <a:ln>
            <a:solidFill>
              <a:srgbClr val="C00000"/>
            </a:solidFill>
          </a:ln>
        </p:spPr>
        <p:txBody>
          <a:bodyPr wrap="square" rtlCol="0">
            <a:spAutoFit/>
          </a:bodyPr>
          <a:lstStyle/>
          <a:p>
            <a:pPr algn="ctr"/>
            <a:r>
              <a:rPr lang="en-US" sz="4800" b="1" u="sng" dirty="0">
                <a:solidFill>
                  <a:srgbClr val="C00000"/>
                </a:solidFill>
              </a:rPr>
              <a:t>Forum on Gaza War</a:t>
            </a:r>
          </a:p>
        </p:txBody>
      </p:sp>
      <p:pic>
        <p:nvPicPr>
          <p:cNvPr id="8" name="Picture 7">
            <a:extLst>
              <a:ext uri="{FF2B5EF4-FFF2-40B4-BE49-F238E27FC236}">
                <a16:creationId xmlns:a16="http://schemas.microsoft.com/office/drawing/2014/main" id="{9F46439D-1CA8-EF49-B371-C8743211D4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1700" y="2060028"/>
            <a:ext cx="6232848" cy="4439232"/>
          </a:xfrm>
          <a:prstGeom prst="rect">
            <a:avLst/>
          </a:prstGeom>
        </p:spPr>
      </p:pic>
    </p:spTree>
    <p:extLst>
      <p:ext uri="{BB962C8B-B14F-4D97-AF65-F5344CB8AC3E}">
        <p14:creationId xmlns:p14="http://schemas.microsoft.com/office/powerpoint/2010/main" val="3880842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B679D1A-63F6-FE45-B34A-A3F506CD545E}"/>
              </a:ext>
            </a:extLst>
          </p:cNvPr>
          <p:cNvSpPr txBox="1"/>
          <p:nvPr/>
        </p:nvSpPr>
        <p:spPr>
          <a:xfrm>
            <a:off x="210207" y="1744717"/>
            <a:ext cx="8933793" cy="2939266"/>
          </a:xfrm>
          <a:prstGeom prst="rect">
            <a:avLst/>
          </a:prstGeom>
          <a:solidFill>
            <a:schemeClr val="accent2">
              <a:lumMod val="60000"/>
              <a:lumOff val="40000"/>
            </a:schemeClr>
          </a:solidFill>
          <a:ln>
            <a:solidFill>
              <a:srgbClr val="C00000"/>
            </a:solidFill>
          </a:ln>
        </p:spPr>
        <p:txBody>
          <a:bodyPr wrap="square" rtlCol="0">
            <a:spAutoFit/>
          </a:bodyPr>
          <a:lstStyle/>
          <a:p>
            <a:pPr marL="514350" indent="-514350">
              <a:buFont typeface="+mj-lt"/>
              <a:buAutoNum type="arabicPeriod"/>
            </a:pPr>
            <a:r>
              <a:rPr lang="en-US" sz="4000" b="1" i="1" dirty="0">
                <a:solidFill>
                  <a:srgbClr val="C00000"/>
                </a:solidFill>
              </a:rPr>
              <a:t>How to respond to war crimes without committing war crimes?</a:t>
            </a:r>
          </a:p>
          <a:p>
            <a:pPr marL="514350" indent="-514350">
              <a:spcBef>
                <a:spcPts val="3000"/>
              </a:spcBef>
              <a:buFont typeface="+mj-lt"/>
              <a:buAutoNum type="arabicPeriod"/>
            </a:pPr>
            <a:r>
              <a:rPr lang="en-US" sz="4000" b="1" i="1" dirty="0">
                <a:solidFill>
                  <a:srgbClr val="C00000"/>
                </a:solidFill>
              </a:rPr>
              <a:t>How might a theology of peace offer guidance for peacebuilding?</a:t>
            </a:r>
          </a:p>
        </p:txBody>
      </p:sp>
      <p:sp>
        <p:nvSpPr>
          <p:cNvPr id="3" name="TextBox 2">
            <a:extLst>
              <a:ext uri="{FF2B5EF4-FFF2-40B4-BE49-F238E27FC236}">
                <a16:creationId xmlns:a16="http://schemas.microsoft.com/office/drawing/2014/main" id="{B58FEFFD-61C3-3547-8E79-A95EB95F594D}"/>
              </a:ext>
            </a:extLst>
          </p:cNvPr>
          <p:cNvSpPr txBox="1"/>
          <p:nvPr/>
        </p:nvSpPr>
        <p:spPr>
          <a:xfrm>
            <a:off x="1008994" y="441435"/>
            <a:ext cx="4393324" cy="584775"/>
          </a:xfrm>
          <a:prstGeom prst="rect">
            <a:avLst/>
          </a:prstGeom>
          <a:noFill/>
        </p:spPr>
        <p:txBody>
          <a:bodyPr wrap="square" rtlCol="0">
            <a:spAutoFit/>
          </a:bodyPr>
          <a:lstStyle/>
          <a:p>
            <a:r>
              <a:rPr lang="en-US" sz="3200" b="1" i="1" u="sng" dirty="0">
                <a:solidFill>
                  <a:srgbClr val="C00000"/>
                </a:solidFill>
              </a:rPr>
              <a:t>Questions: </a:t>
            </a:r>
          </a:p>
        </p:txBody>
      </p:sp>
    </p:spTree>
    <p:extLst>
      <p:ext uri="{BB962C8B-B14F-4D97-AF65-F5344CB8AC3E}">
        <p14:creationId xmlns:p14="http://schemas.microsoft.com/office/powerpoint/2010/main" val="1738558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64BCADD-6B47-1D4A-BD22-ABDE02B806EF}"/>
              </a:ext>
            </a:extLst>
          </p:cNvPr>
          <p:cNvSpPr txBox="1"/>
          <p:nvPr/>
        </p:nvSpPr>
        <p:spPr>
          <a:xfrm>
            <a:off x="903889" y="819806"/>
            <a:ext cx="7714593" cy="1077218"/>
          </a:xfrm>
          <a:prstGeom prst="rect">
            <a:avLst/>
          </a:prstGeom>
          <a:solidFill>
            <a:schemeClr val="accent2">
              <a:lumMod val="60000"/>
              <a:lumOff val="40000"/>
            </a:schemeClr>
          </a:solidFill>
          <a:ln>
            <a:solidFill>
              <a:srgbClr val="C00000"/>
            </a:solidFill>
          </a:ln>
        </p:spPr>
        <p:txBody>
          <a:bodyPr wrap="square" rtlCol="0">
            <a:spAutoFit/>
          </a:bodyPr>
          <a:lstStyle/>
          <a:p>
            <a:pPr algn="ctr"/>
            <a:r>
              <a:rPr lang="en-US" sz="3200" b="1" dirty="0">
                <a:solidFill>
                  <a:srgbClr val="C00000"/>
                </a:solidFill>
              </a:rPr>
              <a:t>Just War Theory </a:t>
            </a:r>
            <a:br>
              <a:rPr lang="en-US" sz="3200" b="1" dirty="0">
                <a:solidFill>
                  <a:srgbClr val="C00000"/>
                </a:solidFill>
              </a:rPr>
            </a:br>
            <a:r>
              <a:rPr lang="en-US" sz="3200" b="1" dirty="0">
                <a:solidFill>
                  <a:srgbClr val="C00000"/>
                </a:solidFill>
              </a:rPr>
              <a:t>(International Laws of Armed Combat)</a:t>
            </a:r>
          </a:p>
        </p:txBody>
      </p:sp>
      <p:sp>
        <p:nvSpPr>
          <p:cNvPr id="3" name="TextBox 2">
            <a:extLst>
              <a:ext uri="{FF2B5EF4-FFF2-40B4-BE49-F238E27FC236}">
                <a16:creationId xmlns:a16="http://schemas.microsoft.com/office/drawing/2014/main" id="{5401FBC2-D401-2E4B-A7BF-6DB9691112E7}"/>
              </a:ext>
            </a:extLst>
          </p:cNvPr>
          <p:cNvSpPr txBox="1"/>
          <p:nvPr/>
        </p:nvSpPr>
        <p:spPr>
          <a:xfrm>
            <a:off x="273269" y="2322785"/>
            <a:ext cx="4834759" cy="3600986"/>
          </a:xfrm>
          <a:prstGeom prst="rect">
            <a:avLst/>
          </a:prstGeom>
          <a:noFill/>
        </p:spPr>
        <p:txBody>
          <a:bodyPr wrap="square" rtlCol="0">
            <a:spAutoFit/>
          </a:bodyPr>
          <a:lstStyle/>
          <a:p>
            <a:r>
              <a:rPr lang="en-US" sz="2400" b="1" u="sng" dirty="0">
                <a:solidFill>
                  <a:srgbClr val="C00000"/>
                </a:solidFill>
              </a:rPr>
              <a:t>Jus ad Bellum</a:t>
            </a:r>
          </a:p>
          <a:p>
            <a:pPr marL="457200" indent="-457200">
              <a:spcBef>
                <a:spcPts val="1200"/>
              </a:spcBef>
              <a:buFont typeface="+mj-lt"/>
              <a:buAutoNum type="arabicPeriod"/>
            </a:pPr>
            <a:r>
              <a:rPr lang="en-US" sz="2400" b="1" i="1" dirty="0">
                <a:solidFill>
                  <a:srgbClr val="C00000"/>
                </a:solidFill>
              </a:rPr>
              <a:t>Just cause </a:t>
            </a:r>
          </a:p>
          <a:p>
            <a:pPr marL="457200" indent="-457200">
              <a:spcBef>
                <a:spcPts val="1200"/>
              </a:spcBef>
              <a:buFont typeface="+mj-lt"/>
              <a:buAutoNum type="arabicPeriod"/>
            </a:pPr>
            <a:r>
              <a:rPr lang="en-US" sz="2400" b="1" i="1" dirty="0">
                <a:solidFill>
                  <a:srgbClr val="C00000"/>
                </a:solidFill>
              </a:rPr>
              <a:t> Right authority</a:t>
            </a:r>
          </a:p>
          <a:p>
            <a:pPr marL="457200" indent="-457200">
              <a:spcBef>
                <a:spcPts val="1200"/>
              </a:spcBef>
              <a:buFont typeface="+mj-lt"/>
              <a:buAutoNum type="arabicPeriod"/>
            </a:pPr>
            <a:r>
              <a:rPr lang="en-US" sz="2400" b="1" i="1" dirty="0">
                <a:solidFill>
                  <a:srgbClr val="C00000"/>
                </a:solidFill>
              </a:rPr>
              <a:t>Right intention</a:t>
            </a:r>
          </a:p>
          <a:p>
            <a:pPr marL="457200" indent="-457200">
              <a:spcBef>
                <a:spcPts val="1200"/>
              </a:spcBef>
              <a:buFont typeface="+mj-lt"/>
              <a:buAutoNum type="arabicPeriod"/>
            </a:pPr>
            <a:r>
              <a:rPr lang="en-US" sz="2400" b="1" i="1" dirty="0">
                <a:solidFill>
                  <a:srgbClr val="C00000"/>
                </a:solidFill>
              </a:rPr>
              <a:t>Reasonable hope of success</a:t>
            </a:r>
          </a:p>
          <a:p>
            <a:pPr marL="457200" indent="-457200">
              <a:spcBef>
                <a:spcPts val="1200"/>
              </a:spcBef>
              <a:buFont typeface="+mj-lt"/>
              <a:buAutoNum type="arabicPeriod"/>
            </a:pPr>
            <a:r>
              <a:rPr lang="en-US" sz="2400" b="1" i="1" dirty="0">
                <a:solidFill>
                  <a:srgbClr val="C00000"/>
                </a:solidFill>
              </a:rPr>
              <a:t>Proportionality</a:t>
            </a:r>
          </a:p>
          <a:p>
            <a:pPr marL="457200" indent="-457200">
              <a:spcBef>
                <a:spcPts val="1200"/>
              </a:spcBef>
              <a:buFont typeface="+mj-lt"/>
              <a:buAutoNum type="arabicPeriod"/>
            </a:pPr>
            <a:r>
              <a:rPr lang="en-US" sz="2400" b="1" i="1" dirty="0">
                <a:solidFill>
                  <a:srgbClr val="C00000"/>
                </a:solidFill>
              </a:rPr>
              <a:t>Last Resort</a:t>
            </a:r>
          </a:p>
        </p:txBody>
      </p:sp>
      <p:sp>
        <p:nvSpPr>
          <p:cNvPr id="4" name="TextBox 3">
            <a:extLst>
              <a:ext uri="{FF2B5EF4-FFF2-40B4-BE49-F238E27FC236}">
                <a16:creationId xmlns:a16="http://schemas.microsoft.com/office/drawing/2014/main" id="{664FAD7E-76A7-0147-A7AA-08E72D501124}"/>
              </a:ext>
            </a:extLst>
          </p:cNvPr>
          <p:cNvSpPr txBox="1"/>
          <p:nvPr/>
        </p:nvSpPr>
        <p:spPr>
          <a:xfrm>
            <a:off x="5202620" y="2322785"/>
            <a:ext cx="3279228" cy="2616101"/>
          </a:xfrm>
          <a:prstGeom prst="rect">
            <a:avLst/>
          </a:prstGeom>
          <a:noFill/>
        </p:spPr>
        <p:txBody>
          <a:bodyPr wrap="square" rtlCol="0">
            <a:spAutoFit/>
          </a:bodyPr>
          <a:lstStyle/>
          <a:p>
            <a:r>
              <a:rPr lang="en-US" sz="2400" b="1" u="sng" dirty="0">
                <a:solidFill>
                  <a:srgbClr val="C00000"/>
                </a:solidFill>
              </a:rPr>
              <a:t>Jus in Bello </a:t>
            </a:r>
          </a:p>
          <a:p>
            <a:pPr marL="457200" indent="-457200">
              <a:spcBef>
                <a:spcPts val="1200"/>
              </a:spcBef>
              <a:buAutoNum type="arabicPeriod"/>
            </a:pPr>
            <a:r>
              <a:rPr lang="en-US" sz="2400" b="1" i="1" dirty="0">
                <a:solidFill>
                  <a:srgbClr val="C00000"/>
                </a:solidFill>
              </a:rPr>
              <a:t>Non-combatant immunity</a:t>
            </a:r>
          </a:p>
          <a:p>
            <a:pPr marL="457200" indent="-457200">
              <a:spcBef>
                <a:spcPts val="1200"/>
              </a:spcBef>
              <a:buAutoNum type="arabicPeriod"/>
            </a:pPr>
            <a:r>
              <a:rPr lang="en-US" sz="2400" b="1" i="1" dirty="0">
                <a:solidFill>
                  <a:srgbClr val="C00000"/>
                </a:solidFill>
              </a:rPr>
              <a:t>Proportionality (minimum use of force)</a:t>
            </a:r>
          </a:p>
        </p:txBody>
      </p:sp>
    </p:spTree>
    <p:extLst>
      <p:ext uri="{BB962C8B-B14F-4D97-AF65-F5344CB8AC3E}">
        <p14:creationId xmlns:p14="http://schemas.microsoft.com/office/powerpoint/2010/main" val="4259438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64BCADD-6B47-1D4A-BD22-ABDE02B806EF}"/>
              </a:ext>
            </a:extLst>
          </p:cNvPr>
          <p:cNvSpPr txBox="1"/>
          <p:nvPr/>
        </p:nvSpPr>
        <p:spPr>
          <a:xfrm>
            <a:off x="903889" y="819806"/>
            <a:ext cx="7714593" cy="584775"/>
          </a:xfrm>
          <a:prstGeom prst="rect">
            <a:avLst/>
          </a:prstGeom>
          <a:solidFill>
            <a:schemeClr val="accent2">
              <a:lumMod val="60000"/>
              <a:lumOff val="40000"/>
            </a:schemeClr>
          </a:solidFill>
          <a:ln>
            <a:solidFill>
              <a:srgbClr val="C00000"/>
            </a:solidFill>
          </a:ln>
        </p:spPr>
        <p:txBody>
          <a:bodyPr wrap="square" rtlCol="0">
            <a:spAutoFit/>
          </a:bodyPr>
          <a:lstStyle/>
          <a:p>
            <a:pPr algn="ctr"/>
            <a:r>
              <a:rPr lang="en-US" sz="3200" b="1" dirty="0">
                <a:solidFill>
                  <a:srgbClr val="C00000"/>
                </a:solidFill>
              </a:rPr>
              <a:t>International Laws of Armed Combat</a:t>
            </a:r>
          </a:p>
        </p:txBody>
      </p:sp>
      <p:sp>
        <p:nvSpPr>
          <p:cNvPr id="5" name="TextBox 4">
            <a:extLst>
              <a:ext uri="{FF2B5EF4-FFF2-40B4-BE49-F238E27FC236}">
                <a16:creationId xmlns:a16="http://schemas.microsoft.com/office/drawing/2014/main" id="{169372CD-6F9E-544B-BF43-C091CBACF418}"/>
              </a:ext>
            </a:extLst>
          </p:cNvPr>
          <p:cNvSpPr txBox="1"/>
          <p:nvPr/>
        </p:nvSpPr>
        <p:spPr>
          <a:xfrm>
            <a:off x="903889" y="2286338"/>
            <a:ext cx="3878318" cy="2246769"/>
          </a:xfrm>
          <a:prstGeom prst="rect">
            <a:avLst/>
          </a:prstGeom>
          <a:noFill/>
        </p:spPr>
        <p:txBody>
          <a:bodyPr wrap="square" rtlCol="0">
            <a:spAutoFit/>
          </a:bodyPr>
          <a:lstStyle/>
          <a:p>
            <a:r>
              <a:rPr lang="en-US" sz="2400" b="1" u="sng" dirty="0">
                <a:solidFill>
                  <a:srgbClr val="C00000"/>
                </a:solidFill>
              </a:rPr>
              <a:t>Legally Justifiable War. </a:t>
            </a:r>
          </a:p>
          <a:p>
            <a:pPr marL="457200" indent="-457200">
              <a:spcBef>
                <a:spcPts val="1200"/>
              </a:spcBef>
              <a:buAutoNum type="arabicPeriod"/>
            </a:pPr>
            <a:r>
              <a:rPr lang="en-US" sz="2400" b="1" i="1" dirty="0">
                <a:solidFill>
                  <a:srgbClr val="C00000"/>
                </a:solidFill>
              </a:rPr>
              <a:t>Protect their populations </a:t>
            </a:r>
          </a:p>
          <a:p>
            <a:pPr marL="457200" indent="-457200">
              <a:spcBef>
                <a:spcPts val="1200"/>
              </a:spcBef>
              <a:buAutoNum type="arabicPeriod"/>
            </a:pPr>
            <a:r>
              <a:rPr lang="en-US" sz="2400" b="1" i="1" dirty="0">
                <a:solidFill>
                  <a:srgbClr val="C00000"/>
                </a:solidFill>
              </a:rPr>
              <a:t>Responsibility to protect.</a:t>
            </a:r>
          </a:p>
        </p:txBody>
      </p:sp>
      <p:sp>
        <p:nvSpPr>
          <p:cNvPr id="6" name="TextBox 5">
            <a:extLst>
              <a:ext uri="{FF2B5EF4-FFF2-40B4-BE49-F238E27FC236}">
                <a16:creationId xmlns:a16="http://schemas.microsoft.com/office/drawing/2014/main" id="{80DE01B9-3D0E-9847-ABB6-FF7DD4357E9C}"/>
              </a:ext>
            </a:extLst>
          </p:cNvPr>
          <p:cNvSpPr txBox="1"/>
          <p:nvPr/>
        </p:nvSpPr>
        <p:spPr>
          <a:xfrm>
            <a:off x="5202620" y="2322785"/>
            <a:ext cx="3279228" cy="2616101"/>
          </a:xfrm>
          <a:prstGeom prst="rect">
            <a:avLst/>
          </a:prstGeom>
          <a:noFill/>
        </p:spPr>
        <p:txBody>
          <a:bodyPr wrap="square" rtlCol="0">
            <a:spAutoFit/>
          </a:bodyPr>
          <a:lstStyle/>
          <a:p>
            <a:r>
              <a:rPr lang="en-US" sz="2400" b="1" u="sng" dirty="0">
                <a:solidFill>
                  <a:srgbClr val="C00000"/>
                </a:solidFill>
              </a:rPr>
              <a:t>Just Conduct in War</a:t>
            </a:r>
          </a:p>
          <a:p>
            <a:pPr marL="457200" indent="-457200">
              <a:spcBef>
                <a:spcPts val="1200"/>
              </a:spcBef>
              <a:buAutoNum type="arabicPeriod"/>
            </a:pPr>
            <a:r>
              <a:rPr lang="en-US" sz="2400" b="1" i="1" dirty="0">
                <a:solidFill>
                  <a:srgbClr val="C00000"/>
                </a:solidFill>
              </a:rPr>
              <a:t>Non-combatant immunity</a:t>
            </a:r>
          </a:p>
          <a:p>
            <a:pPr marL="457200" indent="-457200">
              <a:spcBef>
                <a:spcPts val="1200"/>
              </a:spcBef>
              <a:buAutoNum type="arabicPeriod"/>
            </a:pPr>
            <a:r>
              <a:rPr lang="en-US" sz="2400" b="1" i="1" dirty="0">
                <a:solidFill>
                  <a:srgbClr val="C00000"/>
                </a:solidFill>
              </a:rPr>
              <a:t>Proportionality (minimum use of force)</a:t>
            </a:r>
          </a:p>
        </p:txBody>
      </p:sp>
    </p:spTree>
    <p:extLst>
      <p:ext uri="{BB962C8B-B14F-4D97-AF65-F5344CB8AC3E}">
        <p14:creationId xmlns:p14="http://schemas.microsoft.com/office/powerpoint/2010/main" val="3471761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548D858-DD93-0149-A4B5-2D8505CD1908}"/>
              </a:ext>
            </a:extLst>
          </p:cNvPr>
          <p:cNvSpPr txBox="1"/>
          <p:nvPr/>
        </p:nvSpPr>
        <p:spPr>
          <a:xfrm>
            <a:off x="504496" y="578069"/>
            <a:ext cx="8198069" cy="7017306"/>
          </a:xfrm>
          <a:prstGeom prst="rect">
            <a:avLst/>
          </a:prstGeom>
          <a:solidFill>
            <a:schemeClr val="accent2">
              <a:lumMod val="60000"/>
              <a:lumOff val="40000"/>
            </a:schemeClr>
          </a:solidFill>
          <a:ln>
            <a:solidFill>
              <a:srgbClr val="C00000"/>
            </a:solidFill>
          </a:ln>
        </p:spPr>
        <p:txBody>
          <a:bodyPr wrap="square" rtlCol="0">
            <a:spAutoFit/>
          </a:bodyPr>
          <a:lstStyle/>
          <a:p>
            <a:r>
              <a:rPr lang="en-US" sz="3200" b="1" u="sng" dirty="0">
                <a:solidFill>
                  <a:srgbClr val="C00000"/>
                </a:solidFill>
              </a:rPr>
              <a:t>Just Cause:</a:t>
            </a:r>
            <a:r>
              <a:rPr lang="en-US" sz="3200" b="1" dirty="0">
                <a:solidFill>
                  <a:srgbClr val="C00000"/>
                </a:solidFill>
              </a:rPr>
              <a:t> </a:t>
            </a:r>
          </a:p>
          <a:p>
            <a:pPr>
              <a:spcBef>
                <a:spcPts val="1200"/>
              </a:spcBef>
            </a:pPr>
            <a:r>
              <a:rPr lang="en-US" sz="3200" b="1" dirty="0">
                <a:solidFill>
                  <a:srgbClr val="C00000"/>
                </a:solidFill>
              </a:rPr>
              <a:t>To destroy Hamas’s governing ideology</a:t>
            </a:r>
          </a:p>
          <a:p>
            <a:pPr>
              <a:spcBef>
                <a:spcPts val="1200"/>
              </a:spcBef>
            </a:pPr>
            <a:r>
              <a:rPr lang="en-US" sz="3200" b="1" dirty="0">
                <a:solidFill>
                  <a:srgbClr val="C00000"/>
                </a:solidFill>
              </a:rPr>
              <a:t>Question: What comes next?</a:t>
            </a:r>
          </a:p>
          <a:p>
            <a:pPr>
              <a:spcBef>
                <a:spcPts val="1200"/>
              </a:spcBef>
            </a:pPr>
            <a:r>
              <a:rPr lang="en-US" sz="3200" b="1" u="sng" dirty="0">
                <a:solidFill>
                  <a:srgbClr val="C00000"/>
                </a:solidFill>
              </a:rPr>
              <a:t>Just Conduct:</a:t>
            </a:r>
          </a:p>
          <a:p>
            <a:pPr>
              <a:spcBef>
                <a:spcPts val="1200"/>
              </a:spcBef>
            </a:pPr>
            <a:r>
              <a:rPr lang="en-US" sz="3200" b="1" dirty="0">
                <a:solidFill>
                  <a:srgbClr val="C00000"/>
                </a:solidFill>
              </a:rPr>
              <a:t>Very Complex: IDF treats non-combatant Palestinians as if they were non-combatant Israelis.</a:t>
            </a:r>
          </a:p>
          <a:p>
            <a:pPr algn="ctr">
              <a:spcBef>
                <a:spcPts val="1200"/>
              </a:spcBef>
            </a:pPr>
            <a:r>
              <a:rPr lang="en-US" sz="3200" b="1" dirty="0">
                <a:solidFill>
                  <a:srgbClr val="C00000"/>
                </a:solidFill>
              </a:rPr>
              <a:t>Urban warfare is very bloody.</a:t>
            </a:r>
          </a:p>
          <a:p>
            <a:pPr algn="ctr">
              <a:spcBef>
                <a:spcPts val="1200"/>
              </a:spcBef>
            </a:pPr>
            <a:r>
              <a:rPr lang="en-US" sz="3200" b="1" u="sng" dirty="0">
                <a:solidFill>
                  <a:srgbClr val="C00000"/>
                </a:solidFill>
              </a:rPr>
              <a:t>Can not justify, but can they be excused?</a:t>
            </a:r>
          </a:p>
          <a:p>
            <a:pPr>
              <a:spcBef>
                <a:spcPts val="1200"/>
              </a:spcBef>
            </a:pPr>
            <a:endParaRPr lang="en-US" sz="3200" b="1" dirty="0">
              <a:solidFill>
                <a:srgbClr val="C00000"/>
              </a:solidFill>
            </a:endParaRPr>
          </a:p>
          <a:p>
            <a:pPr>
              <a:spcBef>
                <a:spcPts val="1200"/>
              </a:spcBef>
            </a:pPr>
            <a:endParaRPr lang="en-US" sz="3200" b="1" dirty="0">
              <a:solidFill>
                <a:srgbClr val="C00000"/>
              </a:solidFill>
            </a:endParaRPr>
          </a:p>
          <a:p>
            <a:endParaRPr lang="en-US" dirty="0"/>
          </a:p>
        </p:txBody>
      </p:sp>
    </p:spTree>
    <p:extLst>
      <p:ext uri="{BB962C8B-B14F-4D97-AF65-F5344CB8AC3E}">
        <p14:creationId xmlns:p14="http://schemas.microsoft.com/office/powerpoint/2010/main" val="3486328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037C434-7282-6A4F-954A-A6ACAC3EB154}"/>
              </a:ext>
            </a:extLst>
          </p:cNvPr>
          <p:cNvSpPr/>
          <p:nvPr/>
        </p:nvSpPr>
        <p:spPr>
          <a:xfrm>
            <a:off x="221064" y="197189"/>
            <a:ext cx="8510954" cy="6155531"/>
          </a:xfrm>
          <a:prstGeom prst="rect">
            <a:avLst/>
          </a:prstGeom>
        </p:spPr>
        <p:txBody>
          <a:bodyPr wrap="square">
            <a:spAutoFit/>
          </a:bodyPr>
          <a:lstStyle/>
          <a:p>
            <a:r>
              <a:rPr lang="en-US" b="1" i="1" dirty="0">
                <a:solidFill>
                  <a:srgbClr val="C00000"/>
                </a:solidFill>
              </a:rPr>
              <a:t>My Statement: </a:t>
            </a:r>
          </a:p>
          <a:p>
            <a:endParaRPr lang="en-US" sz="1200" b="1" i="1" dirty="0">
              <a:solidFill>
                <a:srgbClr val="C00000"/>
              </a:solidFill>
            </a:endParaRPr>
          </a:p>
          <a:p>
            <a:r>
              <a:rPr lang="en-US" sz="1400" b="1" i="1" dirty="0">
                <a:solidFill>
                  <a:srgbClr val="C00000"/>
                </a:solidFill>
              </a:rPr>
              <a:t>The destruction of Hamas’s governing ideology is a justifiable war objective.  Achieving this objective will require a complex, multi-dimensional strategy that cannot be furthered by reducing Gaza to rubble.  The core of Hamas’s governing ideology is the establishment of an Islamic state over the entire region.  According to its 1988 Charter: “There is no solution for the Palestinian question except through Jihad.  Initiatives, proposals, and international conferences are all a waste of time and vain endeavors.”  The only way to ensure Hamas’s defeat as an ideology is to grant Palestinians full citizenship in either a Palestinian state or Israel.</a:t>
            </a:r>
          </a:p>
          <a:p>
            <a:endParaRPr lang="en-US" sz="1400" b="1" dirty="0">
              <a:solidFill>
                <a:srgbClr val="C00000"/>
              </a:solidFill>
            </a:endParaRPr>
          </a:p>
          <a:p>
            <a:r>
              <a:rPr lang="en-US" sz="1400" b="1" i="1" dirty="0">
                <a:solidFill>
                  <a:srgbClr val="C00000"/>
                </a:solidFill>
              </a:rPr>
              <a:t>We pray that, if the IDF launches a campaign of urban warfare, it will conduct its operations in accordance with the principles of non-combatant immunity and proportionality.  Non-combatant immunity means that only those directly involved in the war effort can be targeted.  </a:t>
            </a:r>
            <a:r>
              <a:rPr lang="en-US" sz="1400" b="1" i="1">
                <a:solidFill>
                  <a:srgbClr val="C00000"/>
                </a:solidFill>
              </a:rPr>
              <a:t>It does </a:t>
            </a:r>
            <a:r>
              <a:rPr lang="en-US" sz="1400" b="1" i="1" dirty="0">
                <a:solidFill>
                  <a:srgbClr val="C00000"/>
                </a:solidFill>
              </a:rPr>
              <a:t>not differentiate between Palestinian and Israeli non-combatants and, therefore, obligates the IDF to treat Palestinian non-combatants as if they were Israelis.  Proportionality means that the IDF uses minimal force to achieve its objectives and refrains from “creating a severe humanitarian crisis” as a stated war objective.  Urban warfare is bloody and difficult, and these principles will be violated.  Recognizing this, we encourage the IDF to explain publicly why such violations were either necessary or unavoidable.  We do not believe that Hamas respects non-combatant immunity and proportionality, but that Hamas’s actions do not lessen the IDF’s responsibility to act with moral constraint.</a:t>
            </a:r>
          </a:p>
          <a:p>
            <a:endParaRPr lang="en-US" sz="1400" b="1" dirty="0">
              <a:solidFill>
                <a:srgbClr val="C00000"/>
              </a:solidFill>
            </a:endParaRPr>
          </a:p>
          <a:p>
            <a:r>
              <a:rPr lang="en-US" sz="1400" b="1" i="1" dirty="0">
                <a:solidFill>
                  <a:srgbClr val="C00000"/>
                </a:solidFill>
              </a:rPr>
              <a:t>We encourage the United States to initiate a new round of diplomatic efforts focused on attaining citizenship for Palestinians.  For years, efforts to negotiate a resolution of the Israeli-Palestinian conflict have failed.  A focus on attaining citizenship for Palestinians cuts through these deadlocks by placing the decision for one state or two states at the forefront.  Either choice presents severe risks for both Israelis and Palestinians that cannot be minimized.  Nevertheless, refusing to address the question of Palestinian citizenship only ensures that future atrocity will occur.</a:t>
            </a:r>
            <a:endParaRPr lang="en-US" sz="1400" b="1" dirty="0">
              <a:solidFill>
                <a:srgbClr val="C00000"/>
              </a:solidFill>
            </a:endParaRPr>
          </a:p>
        </p:txBody>
      </p:sp>
    </p:spTree>
    <p:extLst>
      <p:ext uri="{BB962C8B-B14F-4D97-AF65-F5344CB8AC3E}">
        <p14:creationId xmlns:p14="http://schemas.microsoft.com/office/powerpoint/2010/main" val="3200063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F12A649-7406-714D-B5C5-7D578489F9EB}"/>
              </a:ext>
            </a:extLst>
          </p:cNvPr>
          <p:cNvSpPr txBox="1"/>
          <p:nvPr/>
        </p:nvSpPr>
        <p:spPr>
          <a:xfrm>
            <a:off x="756745" y="293412"/>
            <a:ext cx="7504386" cy="646331"/>
          </a:xfrm>
          <a:prstGeom prst="rect">
            <a:avLst/>
          </a:prstGeom>
          <a:noFill/>
        </p:spPr>
        <p:txBody>
          <a:bodyPr wrap="square" rtlCol="0">
            <a:spAutoFit/>
          </a:bodyPr>
          <a:lstStyle/>
          <a:p>
            <a:pPr algn="ctr"/>
            <a:r>
              <a:rPr lang="en-US" sz="3600" b="1" u="sng" dirty="0">
                <a:solidFill>
                  <a:srgbClr val="C00000"/>
                </a:solidFill>
              </a:rPr>
              <a:t>A Theology of Peace</a:t>
            </a:r>
            <a:endParaRPr lang="en-US" sz="4400" b="1" u="sng" dirty="0">
              <a:solidFill>
                <a:srgbClr val="C00000"/>
              </a:solidFill>
            </a:endParaRPr>
          </a:p>
        </p:txBody>
      </p:sp>
      <p:sp>
        <p:nvSpPr>
          <p:cNvPr id="3" name="TextBox 2">
            <a:extLst>
              <a:ext uri="{FF2B5EF4-FFF2-40B4-BE49-F238E27FC236}">
                <a16:creationId xmlns:a16="http://schemas.microsoft.com/office/drawing/2014/main" id="{0DEB24D5-0615-AD40-A2BA-79F77E08672A}"/>
              </a:ext>
            </a:extLst>
          </p:cNvPr>
          <p:cNvSpPr txBox="1"/>
          <p:nvPr/>
        </p:nvSpPr>
        <p:spPr>
          <a:xfrm>
            <a:off x="472965" y="1249545"/>
            <a:ext cx="7725104" cy="4493538"/>
          </a:xfrm>
          <a:prstGeom prst="rect">
            <a:avLst/>
          </a:prstGeom>
          <a:noFill/>
        </p:spPr>
        <p:txBody>
          <a:bodyPr wrap="square" rtlCol="0">
            <a:spAutoFit/>
          </a:bodyPr>
          <a:lstStyle/>
          <a:p>
            <a:pPr marL="342900" indent="-342900">
              <a:buAutoNum type="arabicPeriod"/>
            </a:pPr>
            <a:r>
              <a:rPr lang="en-US" sz="3200" b="1" i="1" dirty="0">
                <a:solidFill>
                  <a:srgbClr val="C00000"/>
                </a:solidFill>
              </a:rPr>
              <a:t> A commitment to non-violence is not an adequate theory of peace.</a:t>
            </a:r>
          </a:p>
          <a:p>
            <a:pPr>
              <a:spcBef>
                <a:spcPts val="1200"/>
              </a:spcBef>
            </a:pPr>
            <a:r>
              <a:rPr lang="en-US" sz="2400" b="1" dirty="0">
                <a:solidFill>
                  <a:srgbClr val="C00000"/>
                </a:solidFill>
              </a:rPr>
              <a:t>Matt: 5:43-45:</a:t>
            </a:r>
          </a:p>
          <a:p>
            <a:pPr>
              <a:spcBef>
                <a:spcPts val="1200"/>
              </a:spcBef>
            </a:pPr>
            <a:r>
              <a:rPr lang="en-US" sz="2400" b="1" dirty="0">
                <a:solidFill>
                  <a:srgbClr val="C00000"/>
                </a:solidFill>
              </a:rPr>
              <a:t>"You have heard that it was said, You must love your neighbor and hate your enemy (</a:t>
            </a:r>
            <a:r>
              <a:rPr lang="en-US" sz="2400" b="1" i="1" dirty="0" err="1">
                <a:solidFill>
                  <a:srgbClr val="C00000"/>
                </a:solidFill>
              </a:rPr>
              <a:t>echthros</a:t>
            </a:r>
            <a:r>
              <a:rPr lang="en-US" sz="2400" b="1" dirty="0">
                <a:solidFill>
                  <a:srgbClr val="C00000"/>
                </a:solidFill>
              </a:rPr>
              <a:t>) But I say to you, love your enemies and pray for those who harass you so that you will be acting as children of your Patron/Matron who is in heaven.” </a:t>
            </a:r>
          </a:p>
          <a:p>
            <a:pPr algn="ctr">
              <a:spcBef>
                <a:spcPts val="1200"/>
              </a:spcBef>
            </a:pPr>
            <a:r>
              <a:rPr lang="en-US" sz="2400" b="1" dirty="0">
                <a:solidFill>
                  <a:srgbClr val="C00000"/>
                </a:solidFill>
              </a:rPr>
              <a:t>(hatred vs. safety)</a:t>
            </a:r>
          </a:p>
          <a:p>
            <a:pPr marL="342900" indent="-342900">
              <a:buAutoNum type="arabicPeriod"/>
            </a:pPr>
            <a:endParaRPr lang="en-US" sz="2400" b="1" dirty="0">
              <a:solidFill>
                <a:srgbClr val="C00000"/>
              </a:solidFill>
            </a:endParaRPr>
          </a:p>
        </p:txBody>
      </p:sp>
    </p:spTree>
    <p:extLst>
      <p:ext uri="{BB962C8B-B14F-4D97-AF65-F5344CB8AC3E}">
        <p14:creationId xmlns:p14="http://schemas.microsoft.com/office/powerpoint/2010/main" val="3438258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8905E7A-2300-1147-AD86-7640D944C69D}"/>
              </a:ext>
            </a:extLst>
          </p:cNvPr>
          <p:cNvSpPr txBox="1"/>
          <p:nvPr/>
        </p:nvSpPr>
        <p:spPr>
          <a:xfrm>
            <a:off x="1008993" y="704193"/>
            <a:ext cx="7104993" cy="1077218"/>
          </a:xfrm>
          <a:prstGeom prst="rect">
            <a:avLst/>
          </a:prstGeom>
          <a:noFill/>
        </p:spPr>
        <p:txBody>
          <a:bodyPr wrap="square" rtlCol="0">
            <a:spAutoFit/>
          </a:bodyPr>
          <a:lstStyle/>
          <a:p>
            <a:pPr marL="514350" indent="-514350">
              <a:buFont typeface="+mj-lt"/>
              <a:buAutoNum type="arabicPeriod" startAt="2"/>
            </a:pPr>
            <a:r>
              <a:rPr lang="en-US" sz="3200" b="1" dirty="0">
                <a:solidFill>
                  <a:srgbClr val="C00000"/>
                </a:solidFill>
              </a:rPr>
              <a:t>A theology of peace must say something serious about peace.  </a:t>
            </a:r>
          </a:p>
        </p:txBody>
      </p:sp>
      <p:sp>
        <p:nvSpPr>
          <p:cNvPr id="3" name="TextBox 2">
            <a:extLst>
              <a:ext uri="{FF2B5EF4-FFF2-40B4-BE49-F238E27FC236}">
                <a16:creationId xmlns:a16="http://schemas.microsoft.com/office/drawing/2014/main" id="{E36ABC9D-E06D-D34F-9E07-BE2EE4764B95}"/>
              </a:ext>
            </a:extLst>
          </p:cNvPr>
          <p:cNvSpPr txBox="1"/>
          <p:nvPr/>
        </p:nvSpPr>
        <p:spPr>
          <a:xfrm>
            <a:off x="914399" y="1891863"/>
            <a:ext cx="7483367" cy="4555093"/>
          </a:xfrm>
          <a:prstGeom prst="rect">
            <a:avLst/>
          </a:prstGeom>
          <a:solidFill>
            <a:schemeClr val="accent2">
              <a:lumMod val="60000"/>
              <a:lumOff val="40000"/>
            </a:schemeClr>
          </a:solidFill>
          <a:ln>
            <a:solidFill>
              <a:srgbClr val="C00000"/>
            </a:solidFill>
          </a:ln>
        </p:spPr>
        <p:txBody>
          <a:bodyPr wrap="square" rtlCol="0">
            <a:spAutoFit/>
          </a:bodyPr>
          <a:lstStyle/>
          <a:p>
            <a:pPr marL="342900" indent="-342900">
              <a:buFont typeface="+mj-lt"/>
              <a:buAutoNum type="arabicPeriod"/>
            </a:pPr>
            <a:r>
              <a:rPr lang="en-US" sz="2400" b="1" dirty="0">
                <a:solidFill>
                  <a:srgbClr val="C00000"/>
                </a:solidFill>
              </a:rPr>
              <a:t>Peace is a relationship shaped by four themes:</a:t>
            </a:r>
          </a:p>
          <a:p>
            <a:pPr marL="800100" lvl="1" indent="-342900">
              <a:spcBef>
                <a:spcPts val="600"/>
              </a:spcBef>
              <a:buFont typeface="+mj-lt"/>
              <a:buAutoNum type="alphaLcParenR"/>
            </a:pPr>
            <a:r>
              <a:rPr lang="en-US" sz="2400" b="1" dirty="0">
                <a:solidFill>
                  <a:srgbClr val="C00000"/>
                </a:solidFill>
              </a:rPr>
              <a:t>Sharing a future</a:t>
            </a:r>
          </a:p>
          <a:p>
            <a:pPr marL="800100" lvl="1" indent="-342900">
              <a:spcBef>
                <a:spcPts val="600"/>
              </a:spcBef>
              <a:buFont typeface="+mj-lt"/>
              <a:buAutoNum type="alphaLcParenR"/>
            </a:pPr>
            <a:r>
              <a:rPr lang="en-US" sz="2400" b="1" dirty="0">
                <a:solidFill>
                  <a:srgbClr val="C00000"/>
                </a:solidFill>
              </a:rPr>
              <a:t>Demonstrating trustworthiness</a:t>
            </a:r>
          </a:p>
          <a:p>
            <a:pPr marL="800100" lvl="1" indent="-342900">
              <a:spcBef>
                <a:spcPts val="600"/>
              </a:spcBef>
              <a:buFont typeface="+mj-lt"/>
              <a:buAutoNum type="alphaLcParenR"/>
            </a:pPr>
            <a:r>
              <a:rPr lang="en-US" sz="2400" b="1" dirty="0">
                <a:solidFill>
                  <a:srgbClr val="C00000"/>
                </a:solidFill>
              </a:rPr>
              <a:t>Accepting Loss</a:t>
            </a:r>
          </a:p>
          <a:p>
            <a:pPr marL="800100" lvl="1" indent="-342900">
              <a:spcBef>
                <a:spcPts val="600"/>
              </a:spcBef>
              <a:buFont typeface="+mj-lt"/>
              <a:buAutoNum type="alphaLcParenR"/>
            </a:pPr>
            <a:r>
              <a:rPr lang="en-US" sz="2400" b="1" dirty="0">
                <a:solidFill>
                  <a:srgbClr val="C00000"/>
                </a:solidFill>
              </a:rPr>
              <a:t>Rectifying injustice</a:t>
            </a:r>
          </a:p>
          <a:p>
            <a:pPr marL="342900" indent="-342900">
              <a:spcBef>
                <a:spcPts val="1800"/>
              </a:spcBef>
              <a:buFont typeface="+mj-lt"/>
              <a:buAutoNum type="arabicPeriod"/>
            </a:pPr>
            <a:r>
              <a:rPr lang="en-US" sz="2400" b="1" dirty="0">
                <a:solidFill>
                  <a:srgbClr val="C00000"/>
                </a:solidFill>
              </a:rPr>
              <a:t>Peacebuilding is not about reaching agreement, but about making disagreement safe.</a:t>
            </a:r>
          </a:p>
          <a:p>
            <a:pPr marL="800100" lvl="1" indent="-342900">
              <a:spcBef>
                <a:spcPts val="600"/>
              </a:spcBef>
              <a:buFont typeface="+mj-lt"/>
              <a:buAutoNum type="alphaLcParenR"/>
            </a:pPr>
            <a:r>
              <a:rPr lang="en-US" sz="2400" b="1" dirty="0">
                <a:solidFill>
                  <a:srgbClr val="C00000"/>
                </a:solidFill>
              </a:rPr>
              <a:t>Fostering dignity</a:t>
            </a:r>
          </a:p>
          <a:p>
            <a:pPr marL="800100" lvl="1" indent="-342900">
              <a:spcBef>
                <a:spcPts val="600"/>
              </a:spcBef>
              <a:buFont typeface="+mj-lt"/>
              <a:buAutoNum type="alphaLcParenR"/>
            </a:pPr>
            <a:r>
              <a:rPr lang="en-US" sz="2400" b="1" dirty="0">
                <a:solidFill>
                  <a:srgbClr val="C00000"/>
                </a:solidFill>
              </a:rPr>
              <a:t>Safeguarding livelihoods</a:t>
            </a:r>
          </a:p>
          <a:p>
            <a:pPr marL="800100" lvl="1" indent="-342900">
              <a:spcBef>
                <a:spcPts val="600"/>
              </a:spcBef>
              <a:buFont typeface="+mj-lt"/>
              <a:buAutoNum type="alphaLcParenR"/>
            </a:pPr>
            <a:r>
              <a:rPr lang="en-US" sz="2400" b="1" dirty="0">
                <a:solidFill>
                  <a:srgbClr val="C00000"/>
                </a:solidFill>
              </a:rPr>
              <a:t>Encouraging respect</a:t>
            </a:r>
          </a:p>
        </p:txBody>
      </p:sp>
    </p:spTree>
    <p:extLst>
      <p:ext uri="{BB962C8B-B14F-4D97-AF65-F5344CB8AC3E}">
        <p14:creationId xmlns:p14="http://schemas.microsoft.com/office/powerpoint/2010/main" val="59135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5644DA2-F2C0-884A-A30B-63AC4AF6B2DF}"/>
              </a:ext>
            </a:extLst>
          </p:cNvPr>
          <p:cNvSpPr txBox="1"/>
          <p:nvPr/>
        </p:nvSpPr>
        <p:spPr>
          <a:xfrm>
            <a:off x="704194" y="336331"/>
            <a:ext cx="7830207" cy="3354765"/>
          </a:xfrm>
          <a:prstGeom prst="rect">
            <a:avLst/>
          </a:prstGeom>
          <a:solidFill>
            <a:schemeClr val="accent2">
              <a:lumMod val="60000"/>
              <a:lumOff val="40000"/>
            </a:schemeClr>
          </a:solidFill>
          <a:ln>
            <a:solidFill>
              <a:srgbClr val="C00000"/>
            </a:solidFill>
          </a:ln>
        </p:spPr>
        <p:txBody>
          <a:bodyPr wrap="square" rtlCol="0">
            <a:spAutoFit/>
          </a:bodyPr>
          <a:lstStyle/>
          <a:p>
            <a:r>
              <a:rPr lang="en-US" sz="3200" b="1" i="1" dirty="0">
                <a:solidFill>
                  <a:srgbClr val="C00000"/>
                </a:solidFill>
              </a:rPr>
              <a:t>What makes this theory of peace a theology of peace?</a:t>
            </a:r>
          </a:p>
          <a:p>
            <a:pPr algn="ctr">
              <a:spcBef>
                <a:spcPts val="2400"/>
              </a:spcBef>
            </a:pPr>
            <a:r>
              <a:rPr lang="en-US" sz="4400" b="1" i="1" u="sng" dirty="0">
                <a:solidFill>
                  <a:srgbClr val="C00000"/>
                </a:solidFill>
              </a:rPr>
              <a:t>Agape</a:t>
            </a:r>
          </a:p>
          <a:p>
            <a:pPr algn="ctr">
              <a:spcBef>
                <a:spcPts val="2400"/>
              </a:spcBef>
            </a:pPr>
            <a:r>
              <a:rPr lang="en-US" sz="3200" b="1" i="1" dirty="0">
                <a:solidFill>
                  <a:srgbClr val="C00000"/>
                </a:solidFill>
              </a:rPr>
              <a:t>In a broken world filled with broken people, agape heals.</a:t>
            </a:r>
          </a:p>
        </p:txBody>
      </p:sp>
      <p:sp>
        <p:nvSpPr>
          <p:cNvPr id="3" name="TextBox 2">
            <a:extLst>
              <a:ext uri="{FF2B5EF4-FFF2-40B4-BE49-F238E27FC236}">
                <a16:creationId xmlns:a16="http://schemas.microsoft.com/office/drawing/2014/main" id="{A269D873-3AF7-A845-8624-80D6488B3BAF}"/>
              </a:ext>
            </a:extLst>
          </p:cNvPr>
          <p:cNvSpPr txBox="1"/>
          <p:nvPr/>
        </p:nvSpPr>
        <p:spPr>
          <a:xfrm>
            <a:off x="557049" y="4172608"/>
            <a:ext cx="8124496" cy="2292935"/>
          </a:xfrm>
          <a:prstGeom prst="rect">
            <a:avLst/>
          </a:prstGeom>
          <a:noFill/>
        </p:spPr>
        <p:txBody>
          <a:bodyPr wrap="square" rtlCol="0">
            <a:spAutoFit/>
          </a:bodyPr>
          <a:lstStyle/>
          <a:p>
            <a:pPr algn="ctr"/>
            <a:r>
              <a:rPr lang="en-US" sz="3200" b="1" dirty="0">
                <a:solidFill>
                  <a:srgbClr val="C00000"/>
                </a:solidFill>
              </a:rPr>
              <a:t>The political goal is reciprocal goodwill. </a:t>
            </a:r>
          </a:p>
          <a:p>
            <a:pPr algn="ctr">
              <a:spcBef>
                <a:spcPts val="1800"/>
              </a:spcBef>
            </a:pPr>
            <a:r>
              <a:rPr lang="en-US" sz="3200" b="1" dirty="0">
                <a:solidFill>
                  <a:srgbClr val="C00000"/>
                </a:solidFill>
              </a:rPr>
              <a:t>Agape is a goodwill that does not depend upon a reciprocal response. (Matthew 5: 43-45)</a:t>
            </a:r>
          </a:p>
        </p:txBody>
      </p:sp>
    </p:spTree>
    <p:extLst>
      <p:ext uri="{BB962C8B-B14F-4D97-AF65-F5344CB8AC3E}">
        <p14:creationId xmlns:p14="http://schemas.microsoft.com/office/powerpoint/2010/main" val="573996634"/>
      </p:ext>
    </p:extLst>
  </p:cSld>
  <p:clrMapOvr>
    <a:masterClrMapping/>
  </p:clrMapOvr>
</p:sld>
</file>

<file path=ppt/theme/theme1.xml><?xml version="1.0" encoding="utf-8"?>
<a:theme xmlns:a="http://schemas.openxmlformats.org/drawingml/2006/main" name="Default Theme">
  <a:themeElements>
    <a:clrScheme name="Office Theme 2">
      <a:dk1>
        <a:srgbClr val="000000"/>
      </a:dk1>
      <a:lt1>
        <a:srgbClr val="F7F3BD"/>
      </a:lt1>
      <a:dk2>
        <a:srgbClr val="000000"/>
      </a:dk2>
      <a:lt2>
        <a:srgbClr val="B2B2B2"/>
      </a:lt2>
      <a:accent1>
        <a:srgbClr val="D0E949"/>
      </a:accent1>
      <a:accent2>
        <a:srgbClr val="EABE48"/>
      </a:accent2>
      <a:accent3>
        <a:srgbClr val="FAF8DB"/>
      </a:accent3>
      <a:accent4>
        <a:srgbClr val="000000"/>
      </a:accent4>
      <a:accent5>
        <a:srgbClr val="E4F2B1"/>
      </a:accent5>
      <a:accent6>
        <a:srgbClr val="D4AC40"/>
      </a:accent6>
      <a:hlink>
        <a:srgbClr val="757000"/>
      </a:hlink>
      <a:folHlink>
        <a:srgbClr val="6B480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7F3BD"/>
        </a:lt1>
        <a:dk2>
          <a:srgbClr val="000000"/>
        </a:dk2>
        <a:lt2>
          <a:srgbClr val="B2B2B2"/>
        </a:lt2>
        <a:accent1>
          <a:srgbClr val="D6D394"/>
        </a:accent1>
        <a:accent2>
          <a:srgbClr val="C9C11D"/>
        </a:accent2>
        <a:accent3>
          <a:srgbClr val="FAF8DB"/>
        </a:accent3>
        <a:accent4>
          <a:srgbClr val="000000"/>
        </a:accent4>
        <a:accent5>
          <a:srgbClr val="E8E6C8"/>
        </a:accent5>
        <a:accent6>
          <a:srgbClr val="B6AF19"/>
        </a:accent6>
        <a:hlink>
          <a:srgbClr val="756F00"/>
        </a:hlink>
        <a:folHlink>
          <a:srgbClr val="5F5B25"/>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7F3BD"/>
        </a:lt1>
        <a:dk2>
          <a:srgbClr val="000000"/>
        </a:dk2>
        <a:lt2>
          <a:srgbClr val="B2B2B2"/>
        </a:lt2>
        <a:accent1>
          <a:srgbClr val="D0E949"/>
        </a:accent1>
        <a:accent2>
          <a:srgbClr val="EABE48"/>
        </a:accent2>
        <a:accent3>
          <a:srgbClr val="FAF8DB"/>
        </a:accent3>
        <a:accent4>
          <a:srgbClr val="000000"/>
        </a:accent4>
        <a:accent5>
          <a:srgbClr val="E4F2B1"/>
        </a:accent5>
        <a:accent6>
          <a:srgbClr val="D4AC40"/>
        </a:accent6>
        <a:hlink>
          <a:srgbClr val="757000"/>
        </a:hlink>
        <a:folHlink>
          <a:srgbClr val="6B48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7F3BD"/>
        </a:lt1>
        <a:dk2>
          <a:srgbClr val="000000"/>
        </a:dk2>
        <a:lt2>
          <a:srgbClr val="B2B2B2"/>
        </a:lt2>
        <a:accent1>
          <a:srgbClr val="F3E559"/>
        </a:accent1>
        <a:accent2>
          <a:srgbClr val="5965F2"/>
        </a:accent2>
        <a:accent3>
          <a:srgbClr val="FAF8DB"/>
        </a:accent3>
        <a:accent4>
          <a:srgbClr val="000000"/>
        </a:accent4>
        <a:accent5>
          <a:srgbClr val="F8F0B5"/>
        </a:accent5>
        <a:accent6>
          <a:srgbClr val="505BDB"/>
        </a:accent6>
        <a:hlink>
          <a:srgbClr val="6B006B"/>
        </a:hlink>
        <a:folHlink>
          <a:srgbClr val="00076B"/>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7F3BD"/>
        </a:lt1>
        <a:dk2>
          <a:srgbClr val="000000"/>
        </a:dk2>
        <a:lt2>
          <a:srgbClr val="B2B2B2"/>
        </a:lt2>
        <a:accent1>
          <a:srgbClr val="41DEF5"/>
        </a:accent1>
        <a:accent2>
          <a:srgbClr val="F57C41"/>
        </a:accent2>
        <a:accent3>
          <a:srgbClr val="FAF8DB"/>
        </a:accent3>
        <a:accent4>
          <a:srgbClr val="000000"/>
        </a:accent4>
        <a:accent5>
          <a:srgbClr val="B0ECF9"/>
        </a:accent5>
        <a:accent6>
          <a:srgbClr val="DE703A"/>
        </a:accent6>
        <a:hlink>
          <a:srgbClr val="2F006B"/>
        </a:hlink>
        <a:folHlink>
          <a:srgbClr val="6B64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B2B2B2"/>
        </a:lt2>
        <a:accent1>
          <a:srgbClr val="D6D394"/>
        </a:accent1>
        <a:accent2>
          <a:srgbClr val="C9C11D"/>
        </a:accent2>
        <a:accent3>
          <a:srgbClr val="FFFFFF"/>
        </a:accent3>
        <a:accent4>
          <a:srgbClr val="000000"/>
        </a:accent4>
        <a:accent5>
          <a:srgbClr val="E8E6C8"/>
        </a:accent5>
        <a:accent6>
          <a:srgbClr val="B6AF19"/>
        </a:accent6>
        <a:hlink>
          <a:srgbClr val="756F00"/>
        </a:hlink>
        <a:folHlink>
          <a:srgbClr val="5F5B25"/>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B2B2B2"/>
        </a:lt2>
        <a:accent1>
          <a:srgbClr val="D0E949"/>
        </a:accent1>
        <a:accent2>
          <a:srgbClr val="EABE48"/>
        </a:accent2>
        <a:accent3>
          <a:srgbClr val="FFFFFF"/>
        </a:accent3>
        <a:accent4>
          <a:srgbClr val="000000"/>
        </a:accent4>
        <a:accent5>
          <a:srgbClr val="E4F2B1"/>
        </a:accent5>
        <a:accent6>
          <a:srgbClr val="D4AC40"/>
        </a:accent6>
        <a:hlink>
          <a:srgbClr val="757000"/>
        </a:hlink>
        <a:folHlink>
          <a:srgbClr val="6B48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B2B2B2"/>
        </a:lt2>
        <a:accent1>
          <a:srgbClr val="F3E559"/>
        </a:accent1>
        <a:accent2>
          <a:srgbClr val="5965F2"/>
        </a:accent2>
        <a:accent3>
          <a:srgbClr val="FFFFFF"/>
        </a:accent3>
        <a:accent4>
          <a:srgbClr val="000000"/>
        </a:accent4>
        <a:accent5>
          <a:srgbClr val="F8F0B5"/>
        </a:accent5>
        <a:accent6>
          <a:srgbClr val="505BDB"/>
        </a:accent6>
        <a:hlink>
          <a:srgbClr val="6B006B"/>
        </a:hlink>
        <a:folHlink>
          <a:srgbClr val="00076B"/>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CFBEA"/>
        </a:lt1>
        <a:dk2>
          <a:srgbClr val="000000"/>
        </a:dk2>
        <a:lt2>
          <a:srgbClr val="B2B2B2"/>
        </a:lt2>
        <a:accent1>
          <a:srgbClr val="41DEF5"/>
        </a:accent1>
        <a:accent2>
          <a:srgbClr val="F57C41"/>
        </a:accent2>
        <a:accent3>
          <a:srgbClr val="FDFDF3"/>
        </a:accent3>
        <a:accent4>
          <a:srgbClr val="000000"/>
        </a:accent4>
        <a:accent5>
          <a:srgbClr val="B0ECF9"/>
        </a:accent5>
        <a:accent6>
          <a:srgbClr val="DE703A"/>
        </a:accent6>
        <a:hlink>
          <a:srgbClr val="2F006B"/>
        </a:hlink>
        <a:folHlink>
          <a:srgbClr val="6B64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35C73D81-88FF-EB44-A278-309978099153}" vid="{18BD3777-3A30-6447-9FA3-3E683ADF338F}"/>
    </a:ext>
  </a:extLst>
</a:theme>
</file>

<file path=docProps/app.xml><?xml version="1.0" encoding="utf-8"?>
<Properties xmlns="http://schemas.openxmlformats.org/officeDocument/2006/extended-properties" xmlns:vt="http://schemas.openxmlformats.org/officeDocument/2006/docPropsVTypes">
  <Template>Default Theme</Template>
  <TotalTime>2303</TotalTime>
  <Words>691</Words>
  <Application>Microsoft Macintosh PowerPoint</Application>
  <PresentationFormat>On-screen Show (4:3)</PresentationFormat>
  <Paragraphs>57</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Tahoma</vt:lpstr>
      <vt:lpstr>Default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Byron Bland</dc:creator>
  <cp:lastModifiedBy>Byron Bland</cp:lastModifiedBy>
  <cp:revision>28</cp:revision>
  <dcterms:created xsi:type="dcterms:W3CDTF">2023-10-13T20:11:57Z</dcterms:created>
  <dcterms:modified xsi:type="dcterms:W3CDTF">2023-10-16T16:25:21Z</dcterms:modified>
</cp:coreProperties>
</file>